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7"/>
  </p:notesMasterIdLst>
  <p:sldIdLst>
    <p:sldId id="281" r:id="rId2"/>
    <p:sldId id="351" r:id="rId3"/>
    <p:sldId id="345" r:id="rId4"/>
    <p:sldId id="371" r:id="rId5"/>
    <p:sldId id="373" r:id="rId6"/>
    <p:sldId id="378" r:id="rId7"/>
    <p:sldId id="379" r:id="rId8"/>
    <p:sldId id="380" r:id="rId9"/>
    <p:sldId id="381" r:id="rId10"/>
    <p:sldId id="382" r:id="rId11"/>
    <p:sldId id="383" r:id="rId12"/>
    <p:sldId id="342" r:id="rId13"/>
    <p:sldId id="343" r:id="rId14"/>
    <p:sldId id="344" r:id="rId15"/>
    <p:sldId id="346" r:id="rId16"/>
    <p:sldId id="350" r:id="rId17"/>
    <p:sldId id="347" r:id="rId18"/>
    <p:sldId id="348" r:id="rId19"/>
    <p:sldId id="384" r:id="rId20"/>
    <p:sldId id="385" r:id="rId21"/>
    <p:sldId id="349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416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GyeonggiTitleOTF Bold" panose="02020603020101020101" pitchFamily="18" charset="-127"/>
      <p:regular r:id="rId44"/>
      <p:bold r:id="rId45"/>
      <p:italic r:id="rId46"/>
      <p:boldItalic r:id="rId47"/>
    </p:embeddedFont>
    <p:embeddedFont>
      <p:font typeface="GyeonggiTitleOTF Medium" panose="02020603020101020101" pitchFamily="18" charset="-127"/>
      <p:regular r:id="rId48"/>
      <p:bold r:id="rId49"/>
      <p:italic r:id="rId50"/>
      <p:boldItalic r:id="rId51"/>
    </p:embeddedFont>
    <p:embeddedFont>
      <p:font typeface="GyeonggiTitleOTF Medium" panose="02020603020101020101" pitchFamily="18" charset="-127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8"/>
    <p:restoredTop sz="94539"/>
  </p:normalViewPr>
  <p:slideViewPr>
    <p:cSldViewPr snapToGrid="0">
      <p:cViewPr>
        <p:scale>
          <a:sx n="109" d="100"/>
          <a:sy n="109" d="100"/>
        </p:scale>
        <p:origin x="1216" y="232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E67DA-0D19-E746-AC67-3D263D67A4FB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CA8CE-722C-C442-8664-4A3D4F9859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2544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0411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6803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117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8371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0403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9249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142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9813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595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066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148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7669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6586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9935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5912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718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6156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4765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다음 작업들을 우선순위에 따라 정렬하여 우선순위를 설정해야 합니다</a:t>
            </a: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: </a:t>
            </a:r>
            <a:r>
              <a:rPr lang="en-US" altLang="ko-KR" sz="1800" dirty="0">
                <a:solidFill>
                  <a:srgbClr val="CF8E6D"/>
                </a:solidFill>
                <a:effectLst/>
                <a:latin typeface="JetBrains Mono"/>
              </a:rPr>
              <a:t>{</a:t>
            </a:r>
            <a:r>
              <a:rPr lang="en" altLang="ko-Kore-KR" sz="1800" dirty="0" err="1">
                <a:solidFill>
                  <a:srgbClr val="BCBEC4"/>
                </a:solidFill>
                <a:effectLst/>
                <a:latin typeface="JetBrains Mono"/>
              </a:rPr>
              <a:t>bullet_string</a:t>
            </a:r>
            <a:r>
              <a:rPr lang="en" altLang="ko-Kore-KR" sz="1800" dirty="0"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lang="en" altLang="ko-Kore-KR" sz="1800" dirty="0" err="1">
                <a:solidFill>
                  <a:srgbClr val="BCBEC4"/>
                </a:solidFill>
                <a:effectLst/>
                <a:latin typeface="JetBrains Mono"/>
              </a:rPr>
              <a:t>bullet_string.join</a:t>
            </a:r>
            <a:r>
              <a:rPr lang="en" altLang="ko-Kore-KR" sz="18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" altLang="ko-Kore-KR" sz="1800" dirty="0" err="1">
                <a:solidFill>
                  <a:srgbClr val="BCBEC4"/>
                </a:solidFill>
                <a:effectLst/>
                <a:latin typeface="JetBrains Mono"/>
              </a:rPr>
              <a:t>task_names</a:t>
            </a:r>
            <a:r>
              <a:rPr lang="en" altLang="ko-Kore-KR" sz="18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r>
              <a:rPr lang="en" altLang="ko-Kore-KR" sz="1800" dirty="0">
                <a:solidFill>
                  <a:srgbClr val="CF8E6D"/>
                </a:solidFill>
                <a:effectLst/>
                <a:latin typeface="JetBrains Mono"/>
              </a:rPr>
              <a:t>}</a:t>
            </a:r>
            <a:br>
              <a:rPr lang="en" altLang="ko-Kore-KR" sz="1800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팀의 최종 목표를 고려해주세요</a:t>
            </a: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: </a:t>
            </a:r>
            <a:r>
              <a:rPr lang="en-US" altLang="ko-KR" sz="1800" dirty="0">
                <a:solidFill>
                  <a:srgbClr val="CF8E6D"/>
                </a:solidFill>
                <a:effectLst/>
                <a:latin typeface="JetBrains Mono"/>
              </a:rPr>
              <a:t>{</a:t>
            </a:r>
            <a:r>
              <a:rPr lang="en" altLang="ko-Kore-KR" sz="1800" dirty="0">
                <a:solidFill>
                  <a:srgbClr val="BCBEC4"/>
                </a:solidFill>
                <a:effectLst/>
                <a:latin typeface="JetBrains Mono"/>
              </a:rPr>
              <a:t>OBJECTIVE</a:t>
            </a:r>
            <a:r>
              <a:rPr lang="en" altLang="ko-Kore-KR" sz="1800" dirty="0"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lang="en" altLang="ko-Kore-KR" sz="1800" dirty="0">
                <a:solidFill>
                  <a:srgbClr val="6AAB73"/>
                </a:solidFill>
                <a:effectLst/>
                <a:latin typeface="JetBrains Mono"/>
              </a:rPr>
              <a:t>.</a:t>
            </a:r>
            <a:br>
              <a:rPr lang="en" altLang="ko-Kore-KR" sz="18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높은 우선순위부터 낮은 우선순위까지 작업을 정렬해야 합니다</a:t>
            </a: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. </a:t>
            </a: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여기서 높은 우선순위의 작업은 선행 조건이 되거나 목표 달성에 더 중요한 작업입니다</a:t>
            </a: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.</a:t>
            </a:r>
            <a:b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어떤 작업도 제거하지 마세요</a:t>
            </a: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. </a:t>
            </a: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우선순위에 따라 순위를 매긴 작업을 번호를 붙인 목록으로 반환해주세요</a:t>
            </a: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. </a:t>
            </a: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형식은 다음과 같습니다</a:t>
            </a: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:</a:t>
            </a:r>
            <a:b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</a:br>
            <a:b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#. </a:t>
            </a: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첫번째 작업</a:t>
            </a:r>
            <a:b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</a:b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#. </a:t>
            </a: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두번째 작업</a:t>
            </a:r>
            <a:b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</a:br>
            <a:b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</a:b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항목은</a:t>
            </a:r>
            <a:r>
              <a:rPr lang="ko-KR" altLang="en-US" sz="1800" dirty="0"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1</a:t>
            </a:r>
            <a:r>
              <a:rPr lang="ko-KR" altLang="en-US" sz="1800" dirty="0" err="1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부터</a:t>
            </a: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 시작하여 연속적으로 번호를 매겨야 합니다</a:t>
            </a: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. </a:t>
            </a: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각 항목의 번호 뒤에는 마침표가 와야 합니다</a:t>
            </a: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.</a:t>
            </a:r>
            <a:b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ko-KR" altLang="en-US" sz="18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순위 목록 앞에 헤더를 포함하거나 다른 출력과 함께 목록을 따르지 마십시오</a:t>
            </a:r>
            <a: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  <a:t>."""</a:t>
            </a:r>
            <a:br>
              <a:rPr lang="en-US" altLang="ko-KR" sz="1800" dirty="0">
                <a:solidFill>
                  <a:srgbClr val="6AAB73"/>
                </a:solidFill>
                <a:effectLst/>
                <a:latin typeface="JetBrains Mono"/>
              </a:rPr>
            </a:br>
            <a:endParaRPr lang="ko-KR" altLang="en-US" sz="1800" dirty="0">
              <a:solidFill>
                <a:srgbClr val="BCBEC4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1032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7642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8385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7581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3660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915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2075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366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687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7731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522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457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224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9073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iveirabruno01/babyagi-asi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ry111111/babyagi-streamlit" TargetMode="External"/><Relationship Id="rId5" Type="http://schemas.openxmlformats.org/officeDocument/2006/relationships/hyperlink" Target="https://replit.com/@Skirano/BabyAGIChatGPT?v=1" TargetMode="External"/><Relationship Id="rId4" Type="http://schemas.openxmlformats.org/officeDocument/2006/relationships/hyperlink" Target="https://github.com/pj4533/yourgoa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BabyAGI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5DBE7-7B91-202B-E7DA-3E86C881434A}"/>
              </a:ext>
            </a:extLst>
          </p:cNvPr>
          <p:cNvSpPr txBox="1"/>
          <p:nvPr/>
        </p:nvSpPr>
        <p:spPr>
          <a:xfrm>
            <a:off x="3793582" y="357777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코드분석하기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r>
              <a:rPr kumimoji="1" lang="en-US" altLang="ko-KR" sz="3200" b="1" dirty="0">
                <a:latin typeface="GyeonggiTitleOTF Bold" panose="02020603020101020101" pitchFamily="18" charset="-127"/>
              </a:rPr>
              <a:t> </a:t>
            </a:r>
            <a:r>
              <a:rPr kumimoji="1"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작동흐름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453268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step3</a:t>
            </a:r>
            <a:endParaRPr kumimoji="1" lang="en-US" altLang="ko-KR" sz="2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53152-C17B-1F31-00C8-3C6D4EBEA1A5}"/>
              </a:ext>
            </a:extLst>
          </p:cNvPr>
          <p:cNvSpPr txBox="1"/>
          <p:nvPr/>
        </p:nvSpPr>
        <p:spPr>
          <a:xfrm>
            <a:off x="5369668" y="797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pic>
        <p:nvPicPr>
          <p:cNvPr id="7" name="Picture 6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E158766E-3A29-4234-1256-A7401D34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8" y="2600983"/>
            <a:ext cx="4749800" cy="660400"/>
          </a:xfrm>
          <a:prstGeom prst="rect">
            <a:avLst/>
          </a:prstGeom>
        </p:spPr>
      </p:pic>
      <p:pic>
        <p:nvPicPr>
          <p:cNvPr id="9" name="Picture 8" descr="A picture containing text, font, white, receipt&#10;&#10;Description automatically generated">
            <a:extLst>
              <a:ext uri="{FF2B5EF4-FFF2-40B4-BE49-F238E27FC236}">
                <a16:creationId xmlns:a16="http://schemas.microsoft.com/office/drawing/2014/main" id="{879C0205-418D-DFA1-733A-4046F5575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99" y="3222049"/>
            <a:ext cx="4787900" cy="914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B274F7-F766-05A0-F626-438310D1F012}"/>
              </a:ext>
            </a:extLst>
          </p:cNvPr>
          <p:cNvCxnSpPr>
            <a:cxnSpLocks/>
          </p:cNvCxnSpPr>
          <p:nvPr/>
        </p:nvCxnSpPr>
        <p:spPr>
          <a:xfrm>
            <a:off x="3229635" y="3100497"/>
            <a:ext cx="18638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5CCCFA-3C93-BB7C-4F64-37789165FA69}"/>
              </a:ext>
            </a:extLst>
          </p:cNvPr>
          <p:cNvSpPr txBox="1"/>
          <p:nvPr/>
        </p:nvSpPr>
        <p:spPr>
          <a:xfrm>
            <a:off x="4572000" y="3137493"/>
            <a:ext cx="290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우선순위 재배치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39208-8A40-7110-4DC3-F60A77889B9C}"/>
              </a:ext>
            </a:extLst>
          </p:cNvPr>
          <p:cNvSpPr txBox="1"/>
          <p:nvPr/>
        </p:nvSpPr>
        <p:spPr>
          <a:xfrm>
            <a:off x="4374544" y="3951783"/>
            <a:ext cx="427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기존의 작업목록을 새로운 작업목록으로 교체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BF7FD-7DFB-4798-0173-4593E8062772}"/>
              </a:ext>
            </a:extLst>
          </p:cNvPr>
          <p:cNvCxnSpPr>
            <a:cxnSpLocks/>
          </p:cNvCxnSpPr>
          <p:nvPr/>
        </p:nvCxnSpPr>
        <p:spPr>
          <a:xfrm>
            <a:off x="1679810" y="3796302"/>
            <a:ext cx="36320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2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r>
              <a:rPr kumimoji="1" lang="en-US" altLang="ko-KR" sz="3200" b="1" dirty="0">
                <a:latin typeface="GyeonggiTitleOTF Bold" panose="02020603020101020101" pitchFamily="18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</a:rPr>
              <a:t>작동흐름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453268"/>
            <a:ext cx="8023738" cy="48053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loop ( step1 -&gt; step2 -&gt; step3 )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53152-C17B-1F31-00C8-3C6D4EBEA1A5}"/>
              </a:ext>
            </a:extLst>
          </p:cNvPr>
          <p:cNvSpPr txBox="1"/>
          <p:nvPr/>
        </p:nvSpPr>
        <p:spPr>
          <a:xfrm>
            <a:off x="5369668" y="797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pic>
        <p:nvPicPr>
          <p:cNvPr id="6" name="Picture 5" descr="A picture containing text, screenshot, font, receipt&#10;&#10;Description automatically generated">
            <a:extLst>
              <a:ext uri="{FF2B5EF4-FFF2-40B4-BE49-F238E27FC236}">
                <a16:creationId xmlns:a16="http://schemas.microsoft.com/office/drawing/2014/main" id="{93E807C6-1973-575F-C1CE-463B956FB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74" y="2115555"/>
            <a:ext cx="6530588" cy="306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BF7FD-7DFB-4798-0173-4593E8062772}"/>
              </a:ext>
            </a:extLst>
          </p:cNvPr>
          <p:cNvCxnSpPr>
            <a:cxnSpLocks/>
          </p:cNvCxnSpPr>
          <p:nvPr/>
        </p:nvCxnSpPr>
        <p:spPr>
          <a:xfrm>
            <a:off x="2568240" y="3660945"/>
            <a:ext cx="29861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C39208-8A40-7110-4DC3-F60A77889B9C}"/>
              </a:ext>
            </a:extLst>
          </p:cNvPr>
          <p:cNvSpPr txBox="1"/>
          <p:nvPr/>
        </p:nvSpPr>
        <p:spPr>
          <a:xfrm>
            <a:off x="879774" y="5612300"/>
            <a:ext cx="590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위 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step</a:t>
            </a:r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storage</a:t>
            </a:r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작업이 남아있지 않을 때까지 작업을 반복하며 목적에 도달하게 됩니다</a:t>
            </a:r>
            <a:endParaRPr lang="en-KR" dirty="0">
              <a:solidFill>
                <a:srgbClr val="FF00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76FA8F-F0F5-DA6B-7447-12A8A17408CC}"/>
              </a:ext>
            </a:extLst>
          </p:cNvPr>
          <p:cNvCxnSpPr>
            <a:cxnSpLocks/>
          </p:cNvCxnSpPr>
          <p:nvPr/>
        </p:nvCxnSpPr>
        <p:spPr>
          <a:xfrm>
            <a:off x="1347075" y="3071940"/>
            <a:ext cx="14435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83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사용할 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LLM 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모델 설정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사용할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LLM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모델을 설정한다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Default : gpt-3.5-turbo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llama, human(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커스텀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LLM)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C711F5-58C7-569D-BBC2-34401DAB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01" y="2543038"/>
            <a:ext cx="7525182" cy="12445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F1742D-3990-C951-1A83-DE44E9C80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4337588"/>
            <a:ext cx="7529820" cy="1697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034313-2261-3DC7-18CC-C26FB3FC8170}"/>
              </a:ext>
            </a:extLst>
          </p:cNvPr>
          <p:cNvSpPr txBox="1"/>
          <p:nvPr/>
        </p:nvSpPr>
        <p:spPr>
          <a:xfrm>
            <a:off x="628649" y="3772313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en-US" altLang="ko-Kore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babyagi.py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79E7D-6AC2-AC16-8DBD-0015C1D23606}"/>
              </a:ext>
            </a:extLst>
          </p:cNvPr>
          <p:cNvSpPr txBox="1"/>
          <p:nvPr/>
        </p:nvSpPr>
        <p:spPr>
          <a:xfrm>
            <a:off x="628649" y="600357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.env 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44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목표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,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초기 작업 설정 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-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.env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.env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파일에 사용자의 목표와 초기 작업을 설정한다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OBJECTIVE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목표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수행할 작업의 목표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INITIAL_TASK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초기 작업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실행될 작업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7A6B11-FD02-F6C6-2F4A-CF82D74FE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64" y="2623722"/>
            <a:ext cx="7772400" cy="1166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16D58-4EDF-D80D-CE23-7462550C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13" y="4523342"/>
            <a:ext cx="7747000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9E1032-F67A-E4FE-E641-62208C854574}"/>
              </a:ext>
            </a:extLst>
          </p:cNvPr>
          <p:cNvSpPr txBox="1"/>
          <p:nvPr/>
        </p:nvSpPr>
        <p:spPr>
          <a:xfrm>
            <a:off x="491613" y="383946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en-US" altLang="ko-Kore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babyagi.py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4A090-ADC3-2AF0-EB5B-49175F516B80}"/>
              </a:ext>
            </a:extLst>
          </p:cNvPr>
          <p:cNvSpPr txBox="1"/>
          <p:nvPr/>
        </p:nvSpPr>
        <p:spPr>
          <a:xfrm>
            <a:off x="491613" y="612354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.env 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5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목표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,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초기 작업 설정 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–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커맨드라인 입력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ENABLE_COMMAND_LINE_ARGS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true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설정하여 커맨드라인 입력을 가능하게 한다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en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9BD64A-3801-BEFB-00DD-FF9C905A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27" y="2207549"/>
            <a:ext cx="5372100" cy="660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59963F-B5EE-4C3D-E9F4-A1DA8AFE0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52195"/>
            <a:ext cx="7772400" cy="21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목표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,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초기 작업 설정 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–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커맨드라인 입력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‘</a:t>
            </a:r>
            <a:r>
              <a:rPr kumimoji="1" lang="en-US" altLang="ko-KR" sz="2000" dirty="0">
                <a:solidFill>
                  <a:srgbClr val="7030A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extensions/</a:t>
            </a:r>
            <a:r>
              <a:rPr kumimoji="1" lang="en-US" altLang="ko-KR" sz="2000" dirty="0" err="1">
                <a:solidFill>
                  <a:srgbClr val="7030A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argparseext.py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’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</a:t>
            </a:r>
            <a:r>
              <a:rPr kumimoji="1" lang="en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argparse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이용하여 커맨드라인 입력을 지원하는 함수가 작성되어 있음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문자열 입력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objective 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초기화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-n,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--name: instance name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초기화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-m, --mode: mode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선택 가능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('n', 'none', 'l', 'local', 'd', 'distributed’)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-t, --task: initial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초기화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-4,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--gpt-4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: gpt-4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llm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model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선정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-l, --llama: llama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llm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-model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선정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-e, --env: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추가적으로 로드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env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파일 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-h, --help: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명령어에 대한 설명문 띄우기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파라미터로 넘겨주지 않는 경우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.env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파일에 적힌 설정들로 초기화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D55ACB-8BA5-3EDD-196A-EFCF3B36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165" y="4914112"/>
            <a:ext cx="5483506" cy="19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목표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,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초기 작업 설정 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–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커맨드라인 입력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실행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FE0511-978E-AE20-D776-94584B417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63159"/>
            <a:ext cx="7772400" cy="4201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C7E50-46F6-01CD-AB2F-501ACFBB96C1}"/>
              </a:ext>
            </a:extLst>
          </p:cNvPr>
          <p:cNvSpPr txBox="1"/>
          <p:nvPr/>
        </p:nvSpPr>
        <p:spPr>
          <a:xfrm>
            <a:off x="628649" y="6169708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&gt;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python3 babyagi.py -t "추천" "새벽감성에 어울리는 한국 노래" </a:t>
            </a:r>
          </a:p>
        </p:txBody>
      </p:sp>
    </p:spTree>
    <p:extLst>
      <p:ext uri="{BB962C8B-B14F-4D97-AF65-F5344CB8AC3E}">
        <p14:creationId xmlns:p14="http://schemas.microsoft.com/office/powerpoint/2010/main" val="989772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메모리 설정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vector databases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종류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weaviate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(), pinecone(), chroma()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weaviate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과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pinecone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api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key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없다면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chromadb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데이터베이스로 사용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970400-268C-6E4A-6411-FC93A8F7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15" y="2522154"/>
            <a:ext cx="6758169" cy="15714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B0D305-4C48-132D-68BA-360B77EB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915" y="4430281"/>
            <a:ext cx="5424910" cy="2093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15CBF6-FCB7-D77D-251C-60731049D25F}"/>
              </a:ext>
            </a:extLst>
          </p:cNvPr>
          <p:cNvSpPr txBox="1"/>
          <p:nvPr/>
        </p:nvSpPr>
        <p:spPr>
          <a:xfrm>
            <a:off x="1192915" y="4031745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en-US" altLang="ko-Kore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babyagi.py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DF8A92-7390-0561-F633-C3CFF92101CF}"/>
              </a:ext>
            </a:extLst>
          </p:cNvPr>
          <p:cNvSpPr txBox="1"/>
          <p:nvPr/>
        </p:nvSpPr>
        <p:spPr>
          <a:xfrm>
            <a:off x="1192915" y="646550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.env 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973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메모리 설정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DefaultResultsStorage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클래스의 생성자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chroma_persist_dir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데이터베이스 저장될 폴더 위치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metadata={“</a:t>
            </a: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hnsw:space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”: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metric} 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embedding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공간의 거리 메소드 정의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embedding_function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텍스트 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임베딩을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통해 텍스트 문자열의 관련성을 측정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9502C7-709C-3C8B-E0C1-74B7663E8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912521"/>
            <a:ext cx="4788877" cy="3678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60CD9-C973-EE96-8614-075C28E866ED}"/>
              </a:ext>
            </a:extLst>
          </p:cNvPr>
          <p:cNvSpPr/>
          <p:nvPr/>
        </p:nvSpPr>
        <p:spPr>
          <a:xfrm>
            <a:off x="993529" y="3728561"/>
            <a:ext cx="2029558" cy="1881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FCAC00-7351-15F7-C08C-E046A91F5F7A}"/>
              </a:ext>
            </a:extLst>
          </p:cNvPr>
          <p:cNvSpPr/>
          <p:nvPr/>
        </p:nvSpPr>
        <p:spPr>
          <a:xfrm>
            <a:off x="1217048" y="5605204"/>
            <a:ext cx="4014471" cy="1881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849C01-91B9-2160-942C-8C01DA165F6F}"/>
              </a:ext>
            </a:extLst>
          </p:cNvPr>
          <p:cNvSpPr/>
          <p:nvPr/>
        </p:nvSpPr>
        <p:spPr>
          <a:xfrm>
            <a:off x="1217048" y="6079116"/>
            <a:ext cx="2029558" cy="1881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C4F170-442C-A387-E136-CE637814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557" y="2946811"/>
            <a:ext cx="3187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8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메모리 설정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DefaultResultsStorage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클래스의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add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메소드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self.collections.get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(ids=[</a:t>
            </a: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result_id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]):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ids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</a:t>
            </a: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result_id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인 데이터 가져온다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존재하면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self.collections.update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통해서 기존의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수정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존재하지 않는다면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self.collections.add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통해서 새로운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추가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2B174-3077-B722-F5C0-DE9ED6886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930960"/>
            <a:ext cx="4823460" cy="37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0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BabyAGI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작업 기반 자율 에이전트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(Task-driven Autonomous Agent)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스스로 작업 생성</a:t>
            </a:r>
            <a:r>
              <a:rPr kumimoji="1" lang="en-US" altLang="ko-KR" sz="16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6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완료</a:t>
            </a:r>
            <a:r>
              <a:rPr kumimoji="1" lang="en-US" altLang="ko-KR" sz="16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6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우선순위를 재조정하며 </a:t>
            </a:r>
            <a:r>
              <a:rPr kumimoji="1" lang="ko-KR" altLang="en-US" sz="16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주어진 목적</a:t>
            </a:r>
            <a:r>
              <a:rPr kumimoji="1" lang="ko-KR" altLang="en-US" sz="16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도달할 때까지 반복하는 일종의 프로젝트 관리자</a:t>
            </a: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목적과 이전의 작업에 기반하여 작업들을 수행함</a:t>
            </a: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GPT.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*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같은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LLM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과 협력하여 작업 수행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vector </a:t>
            </a:r>
            <a:r>
              <a:rPr kumimoji="1" lang="en-US" altLang="ko-Kore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database </a:t>
            </a:r>
            <a:r>
              <a:rPr kumimoji="1" lang="en-US" altLang="ko-Kore-KR" sz="2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</a:t>
            </a: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751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메모리 설정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DefaultResultsStorage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클래스의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query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메소드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self.collections.query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통해서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query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대해 </a:t>
            </a: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top_results_num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가장 가까운 이웃 데이터를 가져온다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결과에 대해서 불필요한 부분을 제외하여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부분만을 배열로 반환하여 준다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13F530-8619-B242-B57B-0AF62CE3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27" y="2993572"/>
            <a:ext cx="4215238" cy="1818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14697A-CF22-0461-79AA-4C795E4B9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93572"/>
            <a:ext cx="4320979" cy="15934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C28064-E53A-81DD-EA89-7A4DACF625FC}"/>
              </a:ext>
            </a:extLst>
          </p:cNvPr>
          <p:cNvSpPr/>
          <p:nvPr/>
        </p:nvSpPr>
        <p:spPr>
          <a:xfrm>
            <a:off x="957093" y="4494918"/>
            <a:ext cx="3163330" cy="3172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23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작업 </a:t>
            </a:r>
            <a:r>
              <a:rPr kumimoji="1" lang="ko-KR" altLang="en-US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대기열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설정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COOPERATIVE_MODE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사용하여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모드 설정 가능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none, local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큐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(Queue)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자료구조를 활용한 작업 목록을 저장</a:t>
            </a:r>
            <a:endParaRPr kumimoji="1" lang="en-US" altLang="ko-KR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SingleTaskListStorage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는 병렬처리를 지원하지 않는다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CEBE0-38BC-FF8E-045F-F4B6BF64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9" y="3553778"/>
            <a:ext cx="3683577" cy="9004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295576-D867-845A-BBBA-BEABF2AA9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02" b="54238"/>
          <a:stretch/>
        </p:blipFill>
        <p:spPr>
          <a:xfrm>
            <a:off x="628649" y="4296725"/>
            <a:ext cx="3684104" cy="25288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8EEA59-0096-28DD-E75A-7C6661B63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6551" r="302"/>
          <a:stretch/>
        </p:blipFill>
        <p:spPr>
          <a:xfrm>
            <a:off x="4313280" y="3871913"/>
            <a:ext cx="3684104" cy="29537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3D8A50-64CE-E6F4-42C2-F528F5BB2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9" y="3241674"/>
            <a:ext cx="3149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17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작업 </a:t>
            </a:r>
            <a:r>
              <a:rPr kumimoji="1" lang="ko-KR" altLang="en-US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대기열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설정 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큐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(Queue)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자료구조를 활용한 작업 목록을 저장</a:t>
            </a:r>
            <a:endParaRPr kumimoji="1" lang="en-US" altLang="ko-KR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CooperativeTaskListStorage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는 병렬처리를 지원한다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내부적으로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Ray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활용함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48AC13-7025-6CD9-EA4F-F62B2580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4" y="2791829"/>
            <a:ext cx="2679700" cy="76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60C5A9-A4D3-EDCE-D4AA-579A27500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24" y="3429000"/>
            <a:ext cx="7675552" cy="23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92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BabyAGI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Execution Agent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creation Agent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Prioritization Agent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45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Execution Agent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483209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Execute a task based on the objective and five previous tasks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ore-KR" sz="14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execution_agent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objective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str, 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str) -&gt; str: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"""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Executes a task based on the given objective and previous context.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objective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(str): The objective or goal for the AI to perform the task.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(str): The task to be executed by the AI.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Returns: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str: The response generated by the AI for the given task.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"""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context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context_agent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(query=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objective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top_results_num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=5)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# print("\n****RELEVANT CONTEXT****\n")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# print(context)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# print('')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prompt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f'Perform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one task based on the following objective: {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objective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}.\n'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if 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context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prompt += 'Take into account these previously completed tasks:' + '\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n'.join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context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prompt += f'\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nYour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task: {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}\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nResponse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:'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return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openai_call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(prompt,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max_tokens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=2000)</a:t>
            </a:r>
          </a:p>
        </p:txBody>
      </p:sp>
    </p:spTree>
    <p:extLst>
      <p:ext uri="{BB962C8B-B14F-4D97-AF65-F5344CB8AC3E}">
        <p14:creationId xmlns:p14="http://schemas.microsoft.com/office/powerpoint/2010/main" val="1435202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Context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37548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context_agent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query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str, </a:t>
            </a:r>
            <a:r>
              <a:rPr lang="en-US" altLang="ko-Kore-KR" sz="1400" dirty="0" err="1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top_results_num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int):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"""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Retrieves context for a given query from an index of tasks.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query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(str): The query or objective for retrieving context.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top_results_num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(int): The number of top results to retrieve.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Returns: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>
                <a:solidFill>
                  <a:srgbClr val="C0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list: A list of tasks as context for the given query, sorted by relevance.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"""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results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results_storage.query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(query=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query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top_results_num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</a:t>
            </a:r>
            <a:r>
              <a:rPr lang="en-US" altLang="ko-Kore-KR" sz="1400" dirty="0" err="1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top_results_num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-US" altLang="ko-Kore-KR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results_storage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try_weaviate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 or </a:t>
            </a:r>
            <a:r>
              <a:rPr lang="en-US" altLang="ko-Kore-KR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try_pinecone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 or </a:t>
            </a:r>
            <a:r>
              <a:rPr lang="en-US" altLang="ko-Kore-KR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use_chroma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# print("****RESULTS****")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# print(results)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FFB8-B84D-29DD-86B9-444716326C15}"/>
              </a:ext>
            </a:extLst>
          </p:cNvPr>
          <p:cNvSpPr txBox="1"/>
          <p:nvPr/>
        </p:nvSpPr>
        <p:spPr>
          <a:xfrm>
            <a:off x="4640518" y="1390501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Context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개념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문맥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이전 단계의 정보</a:t>
            </a:r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9530E6-546E-43CA-AD5F-80AE7DC8E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61" y="5017046"/>
            <a:ext cx="4053289" cy="16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creation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Agent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483209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ore-KR" sz="14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task_creation_agent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objective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str, 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result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Dict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 err="1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task_description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str, </a:t>
            </a:r>
            <a:r>
              <a:rPr lang="en-US" altLang="ko-Kore-KR" sz="1400" dirty="0" err="1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task_list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List[str]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prompt = f"""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You are to use the result from an execution agent to create new tasks with the following objective: {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objective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}.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The last completed task has the result: \n{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result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["data"]}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This result was based on this task description: {</a:t>
            </a:r>
            <a:r>
              <a:rPr lang="en-US" altLang="ko-Kore-KR" sz="1400" dirty="0" err="1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task_description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}.\n"""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if </a:t>
            </a:r>
            <a:r>
              <a:rPr lang="en-US" altLang="ko-Kore-KR" sz="1400" dirty="0" err="1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task_list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ko-KR" altLang="en-US" sz="14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이전에 생성되었지만 아직 완료되지 않은 작업들의 리스트</a:t>
            </a:r>
            <a:endParaRPr lang="en-US" altLang="ko-Kore-KR" sz="1400" dirty="0">
              <a:solidFill>
                <a:schemeClr val="accent3">
                  <a:lumMod val="60000"/>
                  <a:lumOff val="40000"/>
                </a:schemeClr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prompt +=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f"These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are incomplete tasks: {', '.join(</a:t>
            </a:r>
            <a:r>
              <a:rPr lang="en-US" altLang="ko-Kore-KR" sz="1400" dirty="0" err="1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task_list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)}\n"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prompt += "Based on the result, return a list of tasks to be completed in order to meet the objective. 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if </a:t>
            </a:r>
            <a:r>
              <a:rPr lang="en-US" altLang="ko-Kore-KR" sz="1400" dirty="0" err="1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task_list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prompt += "These new tasks must not overlap with incomplete tasks. 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en-US" altLang="ko-Kore-KR" sz="1400" dirty="0">
                <a:solidFill>
                  <a:schemeClr val="bg2">
                    <a:lumMod val="75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새로 생성되는 작업들이 이전 작업들과 중복되지 않도록 함</a:t>
            </a:r>
            <a:endParaRPr lang="en-US" altLang="ko-Kore-KR" sz="1400" dirty="0">
              <a:solidFill>
                <a:schemeClr val="bg2">
                  <a:lumMod val="75000"/>
                </a:schemeClr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prompt += ""“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Return one task per line in your response. The result must be a numbered list in the format: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#. First task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#. Second task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89A414-DBD3-3CF8-7A5F-FF3BEDFD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914" y="541119"/>
            <a:ext cx="3151473" cy="13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67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creation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Agent -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483209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The number of each entry must be followed by a period. If your list is empty, write "There are no tasks to add at this time."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Unless your list is empty, do not include any headers before your numbered list or follow your numbered list with any other output."""</a:t>
            </a:r>
          </a:p>
          <a:p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ko-KR" alt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프롬프트를 통해 응답 형식을 일관되고 읽기 쉽게 유지함</a:t>
            </a:r>
            <a:endParaRPr lang="en-US" altLang="ko-Kore-KR" sz="1400" dirty="0">
              <a:solidFill>
                <a:schemeClr val="accent3">
                  <a:lumMod val="60000"/>
                  <a:lumOff val="40000"/>
                </a:schemeClr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print(f'\n*****TASK CREATION AGENT PROMPT****\n{prompt}\n')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response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openai_call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(prompt,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max_tokens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=2000)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print(f'\n****TASK CREATION AGENT RESPONSE****\n{response}\n')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new_tasks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response.split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('\n')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new_tasks_list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for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task_string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new_tasks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task_parts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task_string.strip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().split(".", 1) 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ko-KR" alt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작업 이름을 추출하여 </a:t>
            </a:r>
            <a:r>
              <a:rPr lang="en-US" altLang="ko-KR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new_tasks_list</a:t>
            </a:r>
            <a:r>
              <a:rPr lang="ko-KR" alt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추가</a:t>
            </a:r>
            <a:endParaRPr lang="en-US" altLang="ko-Kore-KR" sz="1400" dirty="0">
              <a:solidFill>
                <a:schemeClr val="accent3">
                  <a:lumMod val="60000"/>
                  <a:lumOff val="40000"/>
                </a:schemeClr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task_parts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== 2: 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#task_string</a:t>
            </a:r>
            <a:r>
              <a:rPr lang="ko-KR" alt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구분자로 된 점이 포함되어</a:t>
            </a:r>
            <a:r>
              <a:rPr lang="en-US" altLang="ko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분할되었는가를 판단</a:t>
            </a:r>
            <a:endParaRPr lang="en-US" altLang="ko-Kore-KR" sz="1400" dirty="0">
              <a:solidFill>
                <a:schemeClr val="accent3">
                  <a:lumMod val="60000"/>
                  <a:lumOff val="40000"/>
                </a:schemeClr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task_id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''.join(s for s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task_parts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[0]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s.isnumeric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re.sub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(r'[^\w\s_]+', '',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task_parts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[1]).strip()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task_name.strip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 and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task_id.isnumeric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new_tasks_list.append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# print('New task created: ' +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out = [{"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 for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new_tasks_list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return out </a:t>
            </a:r>
            <a:r>
              <a:rPr lang="en-US" altLang="ko-Kore-KR" sz="1400" dirty="0">
                <a:solidFill>
                  <a:schemeClr val="bg2">
                    <a:lumMod val="75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생성된 작업 반환</a:t>
            </a:r>
            <a:endParaRPr lang="en-US" altLang="ko-Kore-KR" sz="1400" dirty="0">
              <a:solidFill>
                <a:schemeClr val="bg2">
                  <a:lumMod val="75000"/>
                </a:schemeClr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515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Prioritization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44012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ore-KR" sz="14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prioritization_agent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tasks_storage.get_task_names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bullet_string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'\n'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prompt = f""“ 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ko-KR" alt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우선순위별로 정렬하도록 요청하는 프롬프트</a:t>
            </a:r>
            <a:endParaRPr lang="en-US" altLang="ko-Kore-KR" sz="1400" dirty="0">
              <a:solidFill>
                <a:schemeClr val="accent3">
                  <a:lumMod val="60000"/>
                  <a:lumOff val="40000"/>
                </a:schemeClr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You are tasked with prioritizing the following tasks: {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bullet_string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+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bullet_string.join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)}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Consider the ultimate objective of your team: {OBJECTIVE}.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Tasks should be sorted from highest to lowest priority, where higher-priority tasks are those that act as pre-requisites or are more essential for meeting the objective.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Do not remove any tasks. Return the ranked tasks as a numbered list in the format: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#. First task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#. Second task 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ko-KR" alt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작업은 번호가 매겨진 목록 형식으로</a:t>
            </a:r>
            <a:endParaRPr lang="en-US" altLang="ko-KR" sz="1400" dirty="0">
              <a:solidFill>
                <a:schemeClr val="accent3">
                  <a:lumMod val="60000"/>
                  <a:lumOff val="40000"/>
                </a:schemeClr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-US" altLang="ko-Kore-KR" sz="1400" dirty="0">
              <a:solidFill>
                <a:schemeClr val="accent3">
                  <a:lumMod val="60000"/>
                  <a:lumOff val="40000"/>
                </a:schemeClr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The entries must be consecutively numbered, starting with 1. The number of each entry must be followed by a period.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Do not include any headers before your ranked list or follow your list with any other output."""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5290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Prioritization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418576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print(f'\n****TASK PRIORITIZATION AGENT PROMPT****\n{prompt}\n')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response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openai_call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(prompt,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max_tokens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=2000)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print(f'\n****TASK PRIORITIZATION AGENT RESPONSE****\n{response}\n')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if not response: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print('Received empty response from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priotritization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agent. Keeping task list unchanged.')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return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new_tasks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response.split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("\n") if "\n" in response else [response]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new_tasks_list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for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task_string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new_tasks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task_parts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task_string.strip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().split(".", 1)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task_parts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== 2: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task_id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''.join(s for s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task_parts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[0]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s.isnumeric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re.sub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(r'[^\w\s_]+', '',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task_parts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[1]).strip()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task_name.strip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new_tasks_list.append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({"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task_id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task_id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})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return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new_tasks_list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6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77482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BabyAGI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flow chart</a:t>
            </a:r>
            <a:endParaRPr kumimoji="1" lang="ko-Kore-KR" altLang="en-US" sz="3200" dirty="0"/>
          </a:p>
        </p:txBody>
      </p:sp>
      <p:pic>
        <p:nvPicPr>
          <p:cNvPr id="8" name="Picture 7" descr="A diagram of a task&#10;&#10;Description automatically generated with medium confidence">
            <a:extLst>
              <a:ext uri="{FF2B5EF4-FFF2-40B4-BE49-F238E27FC236}">
                <a16:creationId xmlns:a16="http://schemas.microsoft.com/office/drawing/2014/main" id="{A1C01650-7492-7EB4-495E-928FC968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72" y="1173924"/>
            <a:ext cx="7772400" cy="530659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5FEAC7-1083-1F5F-BABD-18DCA4E74C76}"/>
              </a:ext>
            </a:extLst>
          </p:cNvPr>
          <p:cNvCxnSpPr/>
          <p:nvPr/>
        </p:nvCxnSpPr>
        <p:spPr>
          <a:xfrm>
            <a:off x="1161535" y="3212757"/>
            <a:ext cx="13468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2771E4-2E5D-D7B5-72DE-350F380F0170}"/>
              </a:ext>
            </a:extLst>
          </p:cNvPr>
          <p:cNvCxnSpPr/>
          <p:nvPr/>
        </p:nvCxnSpPr>
        <p:spPr>
          <a:xfrm>
            <a:off x="4372914" y="3212757"/>
            <a:ext cx="16297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24BBD0-F7CB-05A5-4D89-A3FAA55164B6}"/>
              </a:ext>
            </a:extLst>
          </p:cNvPr>
          <p:cNvCxnSpPr/>
          <p:nvPr/>
        </p:nvCxnSpPr>
        <p:spPr>
          <a:xfrm>
            <a:off x="4032919" y="6083647"/>
            <a:ext cx="19719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5DE3A3-BE2B-803B-C940-B4C70C2D0718}"/>
              </a:ext>
            </a:extLst>
          </p:cNvPr>
          <p:cNvCxnSpPr>
            <a:cxnSpLocks/>
          </p:cNvCxnSpPr>
          <p:nvPr/>
        </p:nvCxnSpPr>
        <p:spPr>
          <a:xfrm>
            <a:off x="3205695" y="1808205"/>
            <a:ext cx="6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A3BC18-66C9-16F0-6B69-7D6308DEFECA}"/>
              </a:ext>
            </a:extLst>
          </p:cNvPr>
          <p:cNvSpPr txBox="1"/>
          <p:nvPr/>
        </p:nvSpPr>
        <p:spPr>
          <a:xfrm>
            <a:off x="636607" y="6627234"/>
            <a:ext cx="89125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kumimoji="1" lang="en-US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: https://</a:t>
            </a:r>
            <a:r>
              <a:rPr kumimoji="1" lang="en-US" altLang="en-US" sz="105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yoheinakajima.com</a:t>
            </a:r>
            <a:r>
              <a:rPr kumimoji="1" lang="en-US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/task-driven-autonomous-agent-utilizing-gpt-4-pinecone-and-langchain-for-diverse-applications/</a:t>
            </a:r>
            <a:endParaRPr kumimoji="1" lang="ko-Kore-KR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02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77482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BabyAGI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flow chart</a:t>
            </a:r>
            <a:endParaRPr kumimoji="1" lang="ko-Kore-KR" altLang="en-US" sz="3200" dirty="0"/>
          </a:p>
        </p:txBody>
      </p:sp>
      <p:pic>
        <p:nvPicPr>
          <p:cNvPr id="8" name="Picture 7" descr="A diagram of a task&#10;&#10;Description automatically generated with medium confidence">
            <a:extLst>
              <a:ext uri="{FF2B5EF4-FFF2-40B4-BE49-F238E27FC236}">
                <a16:creationId xmlns:a16="http://schemas.microsoft.com/office/drawing/2014/main" id="{A1C01650-7492-7EB4-495E-928FC968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72" y="1173924"/>
            <a:ext cx="7772400" cy="530659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5FEAC7-1083-1F5F-BABD-18DCA4E74C76}"/>
              </a:ext>
            </a:extLst>
          </p:cNvPr>
          <p:cNvCxnSpPr/>
          <p:nvPr/>
        </p:nvCxnSpPr>
        <p:spPr>
          <a:xfrm>
            <a:off x="1161535" y="3212757"/>
            <a:ext cx="13468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2771E4-2E5D-D7B5-72DE-350F380F0170}"/>
              </a:ext>
            </a:extLst>
          </p:cNvPr>
          <p:cNvCxnSpPr/>
          <p:nvPr/>
        </p:nvCxnSpPr>
        <p:spPr>
          <a:xfrm>
            <a:off x="4372914" y="3212757"/>
            <a:ext cx="16297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24BBD0-F7CB-05A5-4D89-A3FAA55164B6}"/>
              </a:ext>
            </a:extLst>
          </p:cNvPr>
          <p:cNvCxnSpPr/>
          <p:nvPr/>
        </p:nvCxnSpPr>
        <p:spPr>
          <a:xfrm>
            <a:off x="4032919" y="6083647"/>
            <a:ext cx="19719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5DE3A3-BE2B-803B-C940-B4C70C2D0718}"/>
              </a:ext>
            </a:extLst>
          </p:cNvPr>
          <p:cNvCxnSpPr>
            <a:cxnSpLocks/>
          </p:cNvCxnSpPr>
          <p:nvPr/>
        </p:nvCxnSpPr>
        <p:spPr>
          <a:xfrm>
            <a:off x="3205695" y="1808205"/>
            <a:ext cx="6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A3BC18-66C9-16F0-6B69-7D6308DEFECA}"/>
              </a:ext>
            </a:extLst>
          </p:cNvPr>
          <p:cNvSpPr txBox="1"/>
          <p:nvPr/>
        </p:nvSpPr>
        <p:spPr>
          <a:xfrm>
            <a:off x="636607" y="6627234"/>
            <a:ext cx="89125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kumimoji="1" lang="en-US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: https://</a:t>
            </a:r>
            <a:r>
              <a:rPr kumimoji="1" lang="en-US" altLang="en-US" sz="105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yoheinakajima.com</a:t>
            </a:r>
            <a:r>
              <a:rPr kumimoji="1" lang="en-US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/task-driven-autonomous-agent-utilizing-gpt-4-pinecone-and-langchain-for-diverse-applications/</a:t>
            </a:r>
            <a:endParaRPr kumimoji="1" lang="ko-Kore-KR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591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openai_call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483209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ore-KR" sz="14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openai_call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str,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model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str = LLM_MODEL,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temperature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float = OPENAI_TEMPERATURE,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max_tokens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int = 100,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while True: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try: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model.lower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().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startswith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llama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result =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llm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(prompt[:CTX_MAX],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         stop=["### Human"],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         echo=False,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         temperature=0.2,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top_k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=40,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top_p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=0.95,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repeat_penalty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=1.05,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max_tokens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=200)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# print('\n*****RESULT JSON DUMP*****\n')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# print(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json.dumps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(result))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# print('\n')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return result['choices'][0]['text'].strip()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E58173-C092-5372-BBF5-EBB84035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96" y="510810"/>
            <a:ext cx="2612443" cy="24594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3A6194-759C-6145-34CE-D94DC920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052" y="1903085"/>
            <a:ext cx="1897544" cy="2667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1A77AA-A528-70AE-37AC-B1B936980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949" y="2101019"/>
            <a:ext cx="1973751" cy="2667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C77F62-B53F-0C6C-8100-5833AEFC3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361" y="2368650"/>
            <a:ext cx="1562235" cy="236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BA167D-6F23-55F7-6854-927AFD1A4018}"/>
              </a:ext>
            </a:extLst>
          </p:cNvPr>
          <p:cNvSpPr txBox="1"/>
          <p:nvPr/>
        </p:nvSpPr>
        <p:spPr>
          <a:xfrm>
            <a:off x="114817" y="1051058"/>
            <a:ext cx="6721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요약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OpenAI API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와 상호작용하면서 예외를 처리하고 재시도하는 기능</a:t>
            </a:r>
            <a:r>
              <a:rPr kumimoji="1"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kumimoji="1" lang="ko-Kore-KR" altLang="en-US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25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openai_call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37548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elif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model.lower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().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startswith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human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return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user_input_await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elif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not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model.lower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().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startswith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</a:t>
            </a:r>
            <a:r>
              <a:rPr lang="en-US" altLang="ko-Kore-KR" sz="14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gpt</a:t>
            </a:r>
            <a:r>
              <a:rPr lang="en-US" altLang="ko-Kore-KR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# Use completion API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response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openai.Completion.create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engine=model,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prompt=prompt,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temperature=temperature,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max_tokens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max_tokens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top_p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=1,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frequency_penalty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=0,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presence_penalty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=0,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return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response.choices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[0].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text.strip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E58173-C092-5372-BBF5-EBB84035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96" y="510810"/>
            <a:ext cx="2612443" cy="24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64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openai_call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44012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else: 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ko-KR" alt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이름이 </a:t>
            </a:r>
            <a:r>
              <a:rPr lang="en-US" altLang="ko-KR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gpt</a:t>
            </a:r>
            <a:r>
              <a:rPr lang="en-US" altLang="ko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시작하는 경우 </a:t>
            </a:r>
            <a:r>
              <a:rPr lang="en-US" altLang="ko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Chat Completion API</a:t>
            </a:r>
            <a:r>
              <a:rPr lang="ko-KR" alt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 사용하여 대화기능 구현</a:t>
            </a:r>
            <a:endParaRPr lang="en-US" altLang="ko-Kore-KR" sz="1400" dirty="0">
              <a:solidFill>
                <a:schemeClr val="accent3">
                  <a:lumMod val="60000"/>
                  <a:lumOff val="40000"/>
                </a:schemeClr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# Use 4000 instead of the real limit (4097) to give a bit of wiggle room for the encoding of roles.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# TODO: different limits for different models.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trimmed_prompt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limit_tokens_from_string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(prompt, model, 4000 -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max_tokens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# Use chat completion API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messages = [{"role": "system", "content":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trimmed_prompt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response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openai.ChatCompletion.create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 </a:t>
            </a:r>
            <a:r>
              <a:rPr lang="en-US" altLang="ko-Kore-K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ko-KR" alt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가장 유력한 응답 추출</a:t>
            </a:r>
            <a:endParaRPr lang="en-US" altLang="ko-Kore-KR" sz="1400" dirty="0">
              <a:solidFill>
                <a:schemeClr val="accent3">
                  <a:lumMod val="60000"/>
                  <a:lumOff val="40000"/>
                </a:schemeClr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model=model,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messages=messages,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temperature=temperature,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max_tokens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max_tokens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n=1,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stop=None,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return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response.choices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[0].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message.content.strip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except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openai.error.RateLimitError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… //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E58173-C092-5372-BBF5-EBB84035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14" y="292193"/>
            <a:ext cx="1538436" cy="1448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BFB834-C24E-FBA8-A7DF-FD03A3F34FE2}"/>
              </a:ext>
            </a:extLst>
          </p:cNvPr>
          <p:cNvSpPr txBox="1"/>
          <p:nvPr/>
        </p:nvSpPr>
        <p:spPr>
          <a:xfrm>
            <a:off x="2916820" y="6319586"/>
            <a:ext cx="74193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https://github.com/yoheinakajima/babyagi/blob/0cf0f7ec94bdc85001b15811ef498325bc940bc2/babyagi.py#L334</a:t>
            </a:r>
          </a:p>
        </p:txBody>
      </p:sp>
    </p:spTree>
    <p:extLst>
      <p:ext uri="{BB962C8B-B14F-4D97-AF65-F5344CB8AC3E}">
        <p14:creationId xmlns:p14="http://schemas.microsoft.com/office/powerpoint/2010/main" val="145798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추가로 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Inspired Projects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altLang="ko-KR" sz="2000" b="0" i="0" dirty="0" err="1">
                <a:solidFill>
                  <a:srgbClr val="1F232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BabyAGI</a:t>
            </a:r>
            <a:r>
              <a:rPr lang="ko-KR" altLang="en-US" sz="2000" b="0" i="0" dirty="0">
                <a:solidFill>
                  <a:srgbClr val="1F232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개념과 아이디어에서 영감을 얻어 구축된 주목할만한 프로젝트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7DC2A-80D6-726C-118C-3787AE3B8343}"/>
              </a:ext>
            </a:extLst>
          </p:cNvPr>
          <p:cNvSpPr txBox="1"/>
          <p:nvPr/>
        </p:nvSpPr>
        <p:spPr>
          <a:xfrm>
            <a:off x="2922919" y="6492874"/>
            <a:ext cx="6359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https://github.com/yoheinakajima/babyagi/blob/main/docs/inspired-projects.md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C736E5A-0717-0CDC-7261-47E8576F3D5A}"/>
              </a:ext>
            </a:extLst>
          </p:cNvPr>
          <p:cNvGraphicFramePr>
            <a:graphicFrameLocks noGrp="1"/>
          </p:cNvGraphicFramePr>
          <p:nvPr/>
        </p:nvGraphicFramePr>
        <p:xfrm>
          <a:off x="628649" y="1859165"/>
          <a:ext cx="8023738" cy="2301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3538">
                  <a:extLst>
                    <a:ext uri="{9D8B030D-6E8A-4147-A177-3AD203B41FA5}">
                      <a16:colId xmlns:a16="http://schemas.microsoft.com/office/drawing/2014/main" val="4107429253"/>
                    </a:ext>
                  </a:extLst>
                </a:gridCol>
                <a:gridCol w="5880200">
                  <a:extLst>
                    <a:ext uri="{9D8B030D-6E8A-4147-A177-3AD203B41FA5}">
                      <a16:colId xmlns:a16="http://schemas.microsoft.com/office/drawing/2014/main" val="4068936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BabyAGI-asi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modification that runs arbitrary python code to perform tasks - It manages to create routines for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pyautogui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webscrapping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manages to execute actions on the computer and even controls its own memory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21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yourgoal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Swift implementation of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BabyAGI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18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BabyAGIChatGPT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Plug-in to run autonomous agents directly within ChatGPT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2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babyagi-streamlit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Streamlit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 app to make it more accessible.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5726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72C4F07-BF37-7D8F-AD30-2F3F718CA21D}"/>
              </a:ext>
            </a:extLst>
          </p:cNvPr>
          <p:cNvSpPr txBox="1"/>
          <p:nvPr/>
        </p:nvSpPr>
        <p:spPr>
          <a:xfrm>
            <a:off x="5936883" y="4171682"/>
            <a:ext cx="292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포함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26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정도의 프로젝트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kumimoji="1" lang="ko-Kore-KR" altLang="en-US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220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latin typeface="GyeonggiTitleOTF Bold" panose="02020603020101020101" pitchFamily="18" charset="-127"/>
              </a:rPr>
              <a:t>Agent</a:t>
            </a:r>
            <a:r>
              <a:rPr kumimoji="1" lang="en-US" altLang="ko-KR" sz="3200" b="1" dirty="0">
                <a:latin typeface="GyeonggiTitleOTF Bold" panose="02020603020101020101" pitchFamily="18" charset="-127"/>
              </a:rPr>
              <a:t>?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완료된 결과를 기반으로 새로운 작업 실행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생성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우선순위를 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지정하는 일종의 관리자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ko-KR" sz="23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BabyAGI</a:t>
            </a:r>
            <a:endParaRPr kumimoji="1" lang="en-US" altLang="ko-KR" sz="23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Execution Agent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creation Agent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Prioritization Agent</a:t>
            </a:r>
          </a:p>
        </p:txBody>
      </p:sp>
    </p:spTree>
    <p:extLst>
      <p:ext uri="{BB962C8B-B14F-4D97-AF65-F5344CB8AC3E}">
        <p14:creationId xmlns:p14="http://schemas.microsoft.com/office/powerpoint/2010/main" val="118994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latin typeface="GyeonggiTitleOTF Bold" panose="02020603020101020101" pitchFamily="18" charset="-127"/>
              </a:rPr>
              <a:t>Storage</a:t>
            </a:r>
            <a:r>
              <a:rPr kumimoji="1" lang="en-US" altLang="ko-KR" sz="3200" b="1" dirty="0">
                <a:latin typeface="GyeonggiTitleOTF Bold" panose="02020603020101020101" pitchFamily="18" charset="-127"/>
              </a:rPr>
              <a:t>(memory)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각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작업을 하기 위해 참조하는 저장소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Result (context) storage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vector database 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작업관련 내용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작업 결과 등이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보강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필요시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되어 저장되는 저장소 </a:t>
            </a: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8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weaviate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pinecone, chroma </a:t>
            </a:r>
            <a:r>
              <a:rPr kumimoji="1" lang="en-US" altLang="ko-KR" sz="18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db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(default) 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지원</a:t>
            </a: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Storage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8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deque (double – ended –queue )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자료구조 형태로 구현</a:t>
            </a: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생성한 작업목록들이 유지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관리됨</a:t>
            </a: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r>
              <a:rPr kumimoji="1" lang="en-US" altLang="ko-KR" sz="3200" b="1" dirty="0">
                <a:latin typeface="GyeonggiTitleOTF Bold" panose="02020603020101020101" pitchFamily="18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</a:rPr>
              <a:t>작동흐름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3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babyAgi.py</a:t>
            </a:r>
            <a:r>
              <a:rPr kumimoji="1" lang="en-US" altLang="ko-KR" sz="3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24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실행파일</a:t>
            </a:r>
            <a:r>
              <a:rPr kumimoji="1" lang="en-US" altLang="ko-KR" sz="3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main loop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step1 : 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미완료된 가장 첫번째 </a:t>
            </a: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</a:t>
            </a:r>
            <a:r>
              <a:rPr kumimoji="1" lang="ko-KR" altLang="en-US" sz="22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2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가져온뒤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execution agent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 </a:t>
            </a:r>
            <a:r>
              <a:rPr kumimoji="1" lang="en-US" altLang="ko-KR" sz="22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context</a:t>
            </a:r>
            <a:r>
              <a:rPr kumimoji="1" lang="ko-KR" altLang="en-US" sz="22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기반으로 </a:t>
            </a:r>
            <a:r>
              <a:rPr kumimoji="1" lang="en-US" altLang="ko-KR" sz="22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</a:t>
            </a:r>
            <a:r>
              <a:rPr kumimoji="1" lang="ko-KR" altLang="en-US" sz="22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2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실행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합니다</a:t>
            </a: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step2 : 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완료된 </a:t>
            </a: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결과를 보강하고</a:t>
            </a: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필요하다면</a:t>
            </a: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</a:t>
            </a:r>
            <a:r>
              <a:rPr kumimoji="1" lang="en-US" altLang="ko-KR" sz="22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result storage</a:t>
            </a:r>
            <a:r>
              <a:rPr kumimoji="1" lang="ko-KR" altLang="en-US" sz="22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저장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합니다</a:t>
            </a: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step3 : task creation agent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현재 </a:t>
            </a: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list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와 직전 </a:t>
            </a: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결과값을 기반으로 </a:t>
            </a:r>
            <a:r>
              <a:rPr kumimoji="1" lang="ko-KR" altLang="en-US" sz="22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새로운 </a:t>
            </a:r>
            <a:r>
              <a:rPr kumimoji="1" lang="en-US" altLang="ko-KR" sz="22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</a:t>
            </a:r>
            <a:r>
              <a:rPr kumimoji="1" lang="ko-KR" altLang="en-US" sz="22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2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생성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하고 태스크들의 </a:t>
            </a:r>
            <a:r>
              <a:rPr kumimoji="1" lang="ko-KR" altLang="en-US" sz="22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우선순위를 재배치</a:t>
            </a:r>
            <a:r>
              <a:rPr kumimoji="1" lang="ko-KR" altLang="en-US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합니다</a:t>
            </a:r>
            <a:r>
              <a:rPr kumimoji="1" lang="en-US" altLang="ko-KR" sz="22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07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r>
              <a:rPr kumimoji="1" lang="en-US" altLang="ko-KR" sz="3200" b="1" dirty="0">
                <a:latin typeface="GyeonggiTitleOTF Bold" panose="02020603020101020101" pitchFamily="18" charset="-127"/>
              </a:rPr>
              <a:t> </a:t>
            </a:r>
            <a:r>
              <a:rPr kumimoji="1"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작동흐름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step1</a:t>
            </a:r>
          </a:p>
          <a:p>
            <a:pPr marL="0" indent="0">
              <a:lnSpc>
                <a:spcPct val="200000"/>
              </a:lnSpc>
              <a:buNone/>
            </a:pP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7" name="Picture 16" descr="A picture containing text, font, algebra&#10;&#10;Description automatically generated">
            <a:extLst>
              <a:ext uri="{FF2B5EF4-FFF2-40B4-BE49-F238E27FC236}">
                <a16:creationId xmlns:a16="http://schemas.microsoft.com/office/drawing/2014/main" id="{C1932475-B62B-1921-ECF8-1274A0DBB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7" y="2461951"/>
            <a:ext cx="7048500" cy="21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53152-C17B-1F31-00C8-3C6D4EBEA1A5}"/>
              </a:ext>
            </a:extLst>
          </p:cNvPr>
          <p:cNvSpPr txBox="1"/>
          <p:nvPr/>
        </p:nvSpPr>
        <p:spPr>
          <a:xfrm>
            <a:off x="5369668" y="797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395927-E34B-2E81-A451-0072FCD863B7}"/>
              </a:ext>
            </a:extLst>
          </p:cNvPr>
          <p:cNvCxnSpPr/>
          <p:nvPr/>
        </p:nvCxnSpPr>
        <p:spPr>
          <a:xfrm>
            <a:off x="1322172" y="2953265"/>
            <a:ext cx="22118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689982-9772-BC93-2AB8-12525A0F2F6C}"/>
              </a:ext>
            </a:extLst>
          </p:cNvPr>
          <p:cNvCxnSpPr/>
          <p:nvPr/>
        </p:nvCxnSpPr>
        <p:spPr>
          <a:xfrm>
            <a:off x="1519657" y="4131276"/>
            <a:ext cx="47413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2C04F6-AADB-CF00-34C3-86AC66BDC551}"/>
              </a:ext>
            </a:extLst>
          </p:cNvPr>
          <p:cNvSpPr txBox="1"/>
          <p:nvPr/>
        </p:nvSpPr>
        <p:spPr>
          <a:xfrm>
            <a:off x="5000585" y="1788347"/>
            <a:ext cx="25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첫번째 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</a:t>
            </a:r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추출</a:t>
            </a:r>
            <a:endParaRPr lang="en-KR" dirty="0">
              <a:solidFill>
                <a:srgbClr val="FF00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FD56F-C5BB-4A00-AB89-A74900F960F0}"/>
              </a:ext>
            </a:extLst>
          </p:cNvPr>
          <p:cNvSpPr txBox="1"/>
          <p:nvPr/>
        </p:nvSpPr>
        <p:spPr>
          <a:xfrm>
            <a:off x="7281649" y="2847183"/>
            <a:ext cx="25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</a:t>
            </a:r>
            <a:r>
              <a:rPr lang="en-KR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실행</a:t>
            </a:r>
            <a:endParaRPr lang="en-KR" dirty="0">
              <a:solidFill>
                <a:srgbClr val="FF00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730A3B-89E3-20E1-21F9-CDCA2C3AE40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94685" y="1973013"/>
            <a:ext cx="1505900" cy="929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50AC20-4F2E-4DCF-903E-27CDAB502F1C}"/>
              </a:ext>
            </a:extLst>
          </p:cNvPr>
          <p:cNvCxnSpPr>
            <a:cxnSpLocks/>
          </p:cNvCxnSpPr>
          <p:nvPr/>
        </p:nvCxnSpPr>
        <p:spPr>
          <a:xfrm flipV="1">
            <a:off x="6180106" y="3216515"/>
            <a:ext cx="1505900" cy="929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4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r>
              <a:rPr kumimoji="1" lang="en-US" altLang="ko-KR" sz="3200" b="1" dirty="0">
                <a:latin typeface="GyeonggiTitleOTF Bold" panose="02020603020101020101" pitchFamily="18" charset="-127"/>
              </a:rPr>
              <a:t> </a:t>
            </a:r>
            <a:r>
              <a:rPr kumimoji="1"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작동흐름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step2</a:t>
            </a:r>
          </a:p>
          <a:p>
            <a:pPr marL="0" indent="0">
              <a:lnSpc>
                <a:spcPct val="200000"/>
              </a:lnSpc>
              <a:buNone/>
            </a:pP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53152-C17B-1F31-00C8-3C6D4EBEA1A5}"/>
              </a:ext>
            </a:extLst>
          </p:cNvPr>
          <p:cNvSpPr txBox="1"/>
          <p:nvPr/>
        </p:nvSpPr>
        <p:spPr>
          <a:xfrm>
            <a:off x="5369668" y="797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pic>
        <p:nvPicPr>
          <p:cNvPr id="7" name="Picture 6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E15048F2-D575-503C-1164-94B5FA75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518704"/>
            <a:ext cx="6615674" cy="23174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112500"/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689982-9772-BC93-2AB8-12525A0F2F6C}"/>
              </a:ext>
            </a:extLst>
          </p:cNvPr>
          <p:cNvCxnSpPr>
            <a:cxnSpLocks/>
          </p:cNvCxnSpPr>
          <p:nvPr/>
        </p:nvCxnSpPr>
        <p:spPr>
          <a:xfrm>
            <a:off x="1569081" y="4785820"/>
            <a:ext cx="4139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55E5E3-75CA-BB1B-556B-DA52ED2EB58A}"/>
              </a:ext>
            </a:extLst>
          </p:cNvPr>
          <p:cNvCxnSpPr>
            <a:cxnSpLocks/>
          </p:cNvCxnSpPr>
          <p:nvPr/>
        </p:nvCxnSpPr>
        <p:spPr>
          <a:xfrm flipV="1">
            <a:off x="5659900" y="3855950"/>
            <a:ext cx="1505900" cy="929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C0E96D-E9F1-1F7D-4FE7-C38FA552DE73}"/>
              </a:ext>
            </a:extLst>
          </p:cNvPr>
          <p:cNvSpPr txBox="1"/>
          <p:nvPr/>
        </p:nvSpPr>
        <p:spPr>
          <a:xfrm>
            <a:off x="6232655" y="3209619"/>
            <a:ext cx="2602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(task, result,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result_id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result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storage에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저장</a:t>
            </a:r>
            <a:endParaRPr lang="en-KR" dirty="0">
              <a:solidFill>
                <a:srgbClr val="FF00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7B5528-F24D-D21F-9065-37E612F9C669}"/>
              </a:ext>
            </a:extLst>
          </p:cNvPr>
          <p:cNvCxnSpPr>
            <a:cxnSpLocks/>
          </p:cNvCxnSpPr>
          <p:nvPr/>
        </p:nvCxnSpPr>
        <p:spPr>
          <a:xfrm>
            <a:off x="1685296" y="4320380"/>
            <a:ext cx="34212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DEB52B-9108-DAAE-B421-618203B60259}"/>
              </a:ext>
            </a:extLst>
          </p:cNvPr>
          <p:cNvCxnSpPr>
            <a:cxnSpLocks/>
          </p:cNvCxnSpPr>
          <p:nvPr/>
        </p:nvCxnSpPr>
        <p:spPr>
          <a:xfrm flipV="1">
            <a:off x="5024735" y="1955798"/>
            <a:ext cx="684083" cy="23645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9A4514-60ED-8600-A10B-B9A1EF86FB35}"/>
              </a:ext>
            </a:extLst>
          </p:cNvPr>
          <p:cNvSpPr txBox="1"/>
          <p:nvPr/>
        </p:nvSpPr>
        <p:spPr>
          <a:xfrm>
            <a:off x="4840095" y="1146534"/>
            <a:ext cx="26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작업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결과에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해당하는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작업의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id를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result_id로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할당</a:t>
            </a:r>
            <a:endParaRPr lang="en-KR" dirty="0">
              <a:solidFill>
                <a:srgbClr val="FF00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34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font, screenshot, algebra&#10;&#10;Description automatically generated">
            <a:extLst>
              <a:ext uri="{FF2B5EF4-FFF2-40B4-BE49-F238E27FC236}">
                <a16:creationId xmlns:a16="http://schemas.microsoft.com/office/drawing/2014/main" id="{87E3BB17-A81A-7A49-4D30-9F6CE8802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1" y="2418730"/>
            <a:ext cx="5422900" cy="2120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 err="1">
                <a:latin typeface="GyeonggiTitleOTF Bold" panose="02020603020101020101" pitchFamily="18" charset="-127"/>
              </a:rPr>
              <a:t>BabyAGI</a:t>
            </a:r>
            <a:r>
              <a:rPr kumimoji="1" lang="en-US" altLang="ko-KR" sz="3200" b="1" dirty="0">
                <a:latin typeface="GyeonggiTitleOTF Bold" panose="02020603020101020101" pitchFamily="18" charset="-127"/>
              </a:rPr>
              <a:t> </a:t>
            </a:r>
            <a:r>
              <a:rPr kumimoji="1"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작동흐름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453268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step3</a:t>
            </a:r>
          </a:p>
          <a:p>
            <a:pPr marL="0" indent="0">
              <a:lnSpc>
                <a:spcPct val="200000"/>
              </a:lnSpc>
              <a:buNone/>
            </a:pPr>
            <a:endParaRPr kumimoji="1" lang="en-US" altLang="ko-KR" sz="16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53152-C17B-1F31-00C8-3C6D4EBEA1A5}"/>
              </a:ext>
            </a:extLst>
          </p:cNvPr>
          <p:cNvSpPr txBox="1"/>
          <p:nvPr/>
        </p:nvSpPr>
        <p:spPr>
          <a:xfrm>
            <a:off x="5369668" y="797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0E96D-E9F1-1F7D-4FE7-C38FA552DE73}"/>
              </a:ext>
            </a:extLst>
          </p:cNvPr>
          <p:cNvSpPr txBox="1"/>
          <p:nvPr/>
        </p:nvSpPr>
        <p:spPr>
          <a:xfrm>
            <a:off x="5605866" y="1161079"/>
            <a:ext cx="2909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(objective,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이전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</a:t>
            </a:r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대한 결과값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설명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task list</a:t>
            </a:r>
            <a:r>
              <a:rPr lang="ko-KR" alt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매개변수로 새로운 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</a:t>
            </a:r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생성</a:t>
            </a:r>
            <a:endParaRPr lang="en-KR" dirty="0">
              <a:solidFill>
                <a:srgbClr val="FF00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7B5528-F24D-D21F-9065-37E612F9C669}"/>
              </a:ext>
            </a:extLst>
          </p:cNvPr>
          <p:cNvCxnSpPr>
            <a:cxnSpLocks/>
          </p:cNvCxnSpPr>
          <p:nvPr/>
        </p:nvCxnSpPr>
        <p:spPr>
          <a:xfrm>
            <a:off x="1875741" y="3175612"/>
            <a:ext cx="18638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78402A3D-379F-1258-E878-8A4C25939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1" y="4889142"/>
            <a:ext cx="6553200" cy="1231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BACF6E-4CB9-4C9C-44C7-C0837851E0C7}"/>
              </a:ext>
            </a:extLst>
          </p:cNvPr>
          <p:cNvCxnSpPr>
            <a:cxnSpLocks/>
          </p:cNvCxnSpPr>
          <p:nvPr/>
        </p:nvCxnSpPr>
        <p:spPr>
          <a:xfrm flipV="1">
            <a:off x="3747075" y="2051965"/>
            <a:ext cx="1841539" cy="11063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6AE707-5199-C6C4-8833-19031E84EA26}"/>
              </a:ext>
            </a:extLst>
          </p:cNvPr>
          <p:cNvCxnSpPr>
            <a:cxnSpLocks/>
          </p:cNvCxnSpPr>
          <p:nvPr/>
        </p:nvCxnSpPr>
        <p:spPr>
          <a:xfrm>
            <a:off x="1527809" y="5484615"/>
            <a:ext cx="52525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29E7C0-5314-D8C2-8E82-ABE078CB883C}"/>
              </a:ext>
            </a:extLst>
          </p:cNvPr>
          <p:cNvCxnSpPr>
            <a:cxnSpLocks/>
          </p:cNvCxnSpPr>
          <p:nvPr/>
        </p:nvCxnSpPr>
        <p:spPr>
          <a:xfrm>
            <a:off x="1386911" y="5964819"/>
            <a:ext cx="28917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E4DBB4-2B92-A23B-C411-232783C1A8FE}"/>
              </a:ext>
            </a:extLst>
          </p:cNvPr>
          <p:cNvSpPr txBox="1"/>
          <p:nvPr/>
        </p:nvSpPr>
        <p:spPr>
          <a:xfrm>
            <a:off x="4938322" y="5491206"/>
            <a:ext cx="290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추가된 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</a:t>
            </a:r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대한 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 </a:t>
            </a:r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부여</a:t>
            </a:r>
            <a:endParaRPr lang="en-KR" dirty="0">
              <a:solidFill>
                <a:srgbClr val="FF00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E99DA-4B7C-E375-DC9A-95330688B2A9}"/>
              </a:ext>
            </a:extLst>
          </p:cNvPr>
          <p:cNvSpPr txBox="1"/>
          <p:nvPr/>
        </p:nvSpPr>
        <p:spPr>
          <a:xfrm>
            <a:off x="2460185" y="6093270"/>
            <a:ext cx="392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sto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rage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추가된</a:t>
            </a:r>
            <a:r>
              <a:rPr 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</a:t>
            </a:r>
            <a:r>
              <a:rPr lang="ko-KR" altLang="en-US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추가</a:t>
            </a:r>
            <a:endParaRPr lang="en-KR" dirty="0">
              <a:solidFill>
                <a:srgbClr val="FF00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51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3534</TotalTime>
  <Words>2907</Words>
  <Application>Microsoft Macintosh PowerPoint</Application>
  <PresentationFormat>화면 슬라이드 쇼(4:3)</PresentationFormat>
  <Paragraphs>384</Paragraphs>
  <Slides>35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Calibri</vt:lpstr>
      <vt:lpstr>Wingdings</vt:lpstr>
      <vt:lpstr>JetBrains Mono</vt:lpstr>
      <vt:lpstr>GyeonggiTitleOTF Medium</vt:lpstr>
      <vt:lpstr>Calibri Light</vt:lpstr>
      <vt:lpstr>GyeonggiTitleOTF Bold</vt:lpstr>
      <vt:lpstr>Menlo-Regular</vt:lpstr>
      <vt:lpstr>Arial</vt:lpstr>
      <vt:lpstr>GyeonggiTitleOTF Medium</vt:lpstr>
      <vt:lpstr>Office 테마</vt:lpstr>
      <vt:lpstr>PowerPoint 프레젠테이션</vt:lpstr>
      <vt:lpstr>BabyAGI</vt:lpstr>
      <vt:lpstr>BabyAGI flow chart</vt:lpstr>
      <vt:lpstr>Agent?</vt:lpstr>
      <vt:lpstr>Storage(memory)</vt:lpstr>
      <vt:lpstr>babyAgi 작동흐름</vt:lpstr>
      <vt:lpstr>BabyAGI 작동흐름</vt:lpstr>
      <vt:lpstr>BabyAGI 작동흐름</vt:lpstr>
      <vt:lpstr>BabyAGI 작동흐름</vt:lpstr>
      <vt:lpstr>BabyAGI 작동흐름</vt:lpstr>
      <vt:lpstr>BabyAGI 작동흐름</vt:lpstr>
      <vt:lpstr>사용할 LLM 모델 설정</vt:lpstr>
      <vt:lpstr>목표, 초기 작업 설정 - .env</vt:lpstr>
      <vt:lpstr>목표, 초기 작업 설정 – 커맨드라인 입력</vt:lpstr>
      <vt:lpstr>목표, 초기 작업 설정 – 커맨드라인 입력</vt:lpstr>
      <vt:lpstr>목표, 초기 작업 설정 – 커맨드라인 입력</vt:lpstr>
      <vt:lpstr>메모리 설정</vt:lpstr>
      <vt:lpstr>메모리 설정</vt:lpstr>
      <vt:lpstr>메모리 설정</vt:lpstr>
      <vt:lpstr>메모리 설정</vt:lpstr>
      <vt:lpstr>작업 대기열 설정</vt:lpstr>
      <vt:lpstr>작업 대기열 설정 </vt:lpstr>
      <vt:lpstr>BabyAGI</vt:lpstr>
      <vt:lpstr>BabyAGI</vt:lpstr>
      <vt:lpstr>BabyAGI</vt:lpstr>
      <vt:lpstr>BabyAGI</vt:lpstr>
      <vt:lpstr>BabyAGI</vt:lpstr>
      <vt:lpstr>BabyAGI</vt:lpstr>
      <vt:lpstr>BabyAGI</vt:lpstr>
      <vt:lpstr>BabyAGI flow chart</vt:lpstr>
      <vt:lpstr>BabyAGI</vt:lpstr>
      <vt:lpstr>BabyAGI</vt:lpstr>
      <vt:lpstr>BabyAGI</vt:lpstr>
      <vt:lpstr>추가로 Inspired Projects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조희진</cp:lastModifiedBy>
  <cp:revision>153</cp:revision>
  <dcterms:created xsi:type="dcterms:W3CDTF">2023-05-28T14:12:31Z</dcterms:created>
  <dcterms:modified xsi:type="dcterms:W3CDTF">2023-06-22T07:53:02Z</dcterms:modified>
</cp:coreProperties>
</file>